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2271405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2271405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22714053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22714053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622714053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22714053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22714053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22714053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22714053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22714053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22714053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22714053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22714053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22714053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22714053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22714053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3249dfc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3249dfc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63249dfce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3249dfce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22714053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2271405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3249dfc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3249dfc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3249dfce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3249dfce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3249dfce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249dfce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63249dfce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3249dfce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3249dfce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3249dfce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63249dfce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3249dfce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3249dfce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3249dfce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3249dfce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3249dfce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622714053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22714053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622714053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22714053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22714053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22714053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22714053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22714053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22714053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22714053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22714053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22714053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22714053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22714053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46D8Tmn-ccB43NkMDi9jLX1ltI0A55OC/view" TargetMode="Externa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0" y="1598950"/>
            <a:ext cx="5361300" cy="117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t>Pro</a:t>
            </a:r>
            <a:r>
              <a:rPr b="1" lang="es"/>
              <a:t>yecto final Modelado</a:t>
            </a:r>
            <a:endParaRPr b="1"/>
          </a:p>
          <a:p>
            <a:pPr indent="0" lvl="0" marL="0" rtl="0" algn="ctr">
              <a:spcBef>
                <a:spcPts val="0"/>
              </a:spcBef>
              <a:spcAft>
                <a:spcPts val="0"/>
              </a:spcAft>
              <a:buNone/>
            </a:pPr>
            <a:r>
              <a:t/>
            </a:r>
            <a:endParaRPr/>
          </a:p>
        </p:txBody>
      </p:sp>
      <p:sp>
        <p:nvSpPr>
          <p:cNvPr id="129" name="Google Shape;129;p13"/>
          <p:cNvSpPr txBox="1"/>
          <p:nvPr>
            <p:ph idx="1" type="subTitle"/>
          </p:nvPr>
        </p:nvSpPr>
        <p:spPr>
          <a:xfrm>
            <a:off x="1858700" y="2896683"/>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Germanny Lezama, Alexander </a:t>
            </a:r>
            <a:r>
              <a:rPr lang="es"/>
              <a:t>Ordoñez,Sebastian Sanchez </a:t>
            </a:r>
            <a:r>
              <a:rPr lang="es"/>
              <a:t> </a:t>
            </a:r>
            <a:endParaRPr/>
          </a:p>
        </p:txBody>
      </p:sp>
      <p:pic>
        <p:nvPicPr>
          <p:cNvPr id="130" name="Google Shape;130;p13"/>
          <p:cNvPicPr preferRelativeResize="0"/>
          <p:nvPr/>
        </p:nvPicPr>
        <p:blipFill>
          <a:blip r:embed="rId3">
            <a:alphaModFix/>
          </a:blip>
          <a:stretch>
            <a:fillRect/>
          </a:stretch>
        </p:blipFill>
        <p:spPr>
          <a:xfrm>
            <a:off x="6403150" y="760850"/>
            <a:ext cx="1619199" cy="1619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2"/>
          <p:cNvPicPr preferRelativeResize="0"/>
          <p:nvPr/>
        </p:nvPicPr>
        <p:blipFill>
          <a:blip r:embed="rId3">
            <a:alphaModFix/>
          </a:blip>
          <a:stretch>
            <a:fillRect/>
          </a:stretch>
        </p:blipFill>
        <p:spPr>
          <a:xfrm>
            <a:off x="1404150" y="235175"/>
            <a:ext cx="6623698" cy="46726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3"/>
          <p:cNvPicPr preferRelativeResize="0"/>
          <p:nvPr/>
        </p:nvPicPr>
        <p:blipFill>
          <a:blip r:embed="rId3">
            <a:alphaModFix/>
          </a:blip>
          <a:stretch>
            <a:fillRect/>
          </a:stretch>
        </p:blipFill>
        <p:spPr>
          <a:xfrm>
            <a:off x="1408863" y="219200"/>
            <a:ext cx="6326278" cy="4705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4"/>
          <p:cNvPicPr preferRelativeResize="0"/>
          <p:nvPr/>
        </p:nvPicPr>
        <p:blipFill>
          <a:blip r:embed="rId3">
            <a:alphaModFix/>
          </a:blip>
          <a:stretch>
            <a:fillRect/>
          </a:stretch>
        </p:blipFill>
        <p:spPr>
          <a:xfrm>
            <a:off x="1093075" y="221650"/>
            <a:ext cx="6880102" cy="47002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5"/>
          <p:cNvPicPr preferRelativeResize="0"/>
          <p:nvPr/>
        </p:nvPicPr>
        <p:blipFill>
          <a:blip r:embed="rId3">
            <a:alphaModFix/>
          </a:blip>
          <a:stretch>
            <a:fillRect/>
          </a:stretch>
        </p:blipFill>
        <p:spPr>
          <a:xfrm>
            <a:off x="1320725" y="221163"/>
            <a:ext cx="6235252" cy="4701176"/>
          </a:xfrm>
          <a:prstGeom prst="rect">
            <a:avLst/>
          </a:prstGeom>
          <a:noFill/>
          <a:ln>
            <a:noFill/>
          </a:ln>
        </p:spPr>
      </p:pic>
      <p:pic>
        <p:nvPicPr>
          <p:cNvPr id="195" name="Google Shape;195;p25"/>
          <p:cNvPicPr preferRelativeResize="0"/>
          <p:nvPr/>
        </p:nvPicPr>
        <p:blipFill rotWithShape="1">
          <a:blip r:embed="rId4">
            <a:alphaModFix/>
          </a:blip>
          <a:srcRect b="29402" l="0" r="14828" t="10097"/>
          <a:stretch/>
        </p:blipFill>
        <p:spPr>
          <a:xfrm>
            <a:off x="5537975" y="2851775"/>
            <a:ext cx="1259325" cy="1806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6"/>
          <p:cNvPicPr preferRelativeResize="0"/>
          <p:nvPr/>
        </p:nvPicPr>
        <p:blipFill>
          <a:blip r:embed="rId3">
            <a:alphaModFix/>
          </a:blip>
          <a:stretch>
            <a:fillRect/>
          </a:stretch>
        </p:blipFill>
        <p:spPr>
          <a:xfrm>
            <a:off x="1415700" y="243100"/>
            <a:ext cx="5945472" cy="46572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nvSpPr>
        <p:spPr>
          <a:xfrm>
            <a:off x="826925" y="561375"/>
            <a:ext cx="66153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chemeClr val="lt1"/>
                </a:solidFill>
                <a:latin typeface="Calibri"/>
                <a:ea typeface="Calibri"/>
                <a:cs typeface="Calibri"/>
                <a:sym typeface="Calibri"/>
              </a:rPr>
              <a:t>Animatic</a:t>
            </a:r>
            <a:endParaRPr>
              <a:latin typeface="Calibri"/>
              <a:ea typeface="Calibri"/>
              <a:cs typeface="Calibri"/>
              <a:sym typeface="Calibri"/>
            </a:endParaRPr>
          </a:p>
        </p:txBody>
      </p:sp>
      <p:pic>
        <p:nvPicPr>
          <p:cNvPr id="206" name="Google Shape;206;p27" title="Animatic.mp4">
            <a:hlinkClick r:id="rId3"/>
          </p:cNvPr>
          <p:cNvPicPr preferRelativeResize="0"/>
          <p:nvPr/>
        </p:nvPicPr>
        <p:blipFill>
          <a:blip r:embed="rId4">
            <a:alphaModFix/>
          </a:blip>
          <a:stretch>
            <a:fillRect/>
          </a:stretch>
        </p:blipFill>
        <p:spPr>
          <a:xfrm>
            <a:off x="1463975" y="1165550"/>
            <a:ext cx="6140134" cy="3453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819150" y="7849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Lista de recursos</a:t>
            </a:r>
            <a:endParaRPr/>
          </a:p>
        </p:txBody>
      </p:sp>
      <p:sp>
        <p:nvSpPr>
          <p:cNvPr id="212" name="Google Shape;212;p28"/>
          <p:cNvSpPr txBox="1"/>
          <p:nvPr/>
        </p:nvSpPr>
        <p:spPr>
          <a:xfrm>
            <a:off x="2829700" y="1631050"/>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Puertas</a:t>
            </a:r>
            <a:endParaRPr/>
          </a:p>
          <a:p>
            <a:pPr indent="-317500" lvl="0" marL="457200" rtl="0" algn="l">
              <a:spcBef>
                <a:spcPts val="0"/>
              </a:spcBef>
              <a:spcAft>
                <a:spcPts val="0"/>
              </a:spcAft>
              <a:buSzPts val="1400"/>
              <a:buChar char="-"/>
            </a:pPr>
            <a:r>
              <a:rPr lang="es"/>
              <a:t>Lámparas</a:t>
            </a:r>
            <a:endParaRPr/>
          </a:p>
          <a:p>
            <a:pPr indent="-317500" lvl="0" marL="457200" rtl="0" algn="l">
              <a:spcBef>
                <a:spcPts val="0"/>
              </a:spcBef>
              <a:spcAft>
                <a:spcPts val="0"/>
              </a:spcAft>
              <a:buSzPts val="1400"/>
              <a:buChar char="-"/>
            </a:pPr>
            <a:r>
              <a:rPr lang="es"/>
              <a:t>Pasillo</a:t>
            </a:r>
            <a:endParaRPr/>
          </a:p>
          <a:p>
            <a:pPr indent="-317500" lvl="0" marL="457200" rtl="0" algn="l">
              <a:spcBef>
                <a:spcPts val="0"/>
              </a:spcBef>
              <a:spcAft>
                <a:spcPts val="0"/>
              </a:spcAft>
              <a:buSzPts val="1400"/>
              <a:buChar char="-"/>
            </a:pPr>
            <a:r>
              <a:rPr lang="es"/>
              <a:t>Plantas</a:t>
            </a:r>
            <a:endParaRPr/>
          </a:p>
          <a:p>
            <a:pPr indent="-317500" lvl="0" marL="457200" rtl="0" algn="l">
              <a:spcBef>
                <a:spcPts val="0"/>
              </a:spcBef>
              <a:spcAft>
                <a:spcPts val="0"/>
              </a:spcAft>
              <a:buSzPts val="1400"/>
              <a:buChar char="-"/>
            </a:pPr>
            <a:r>
              <a:rPr lang="es"/>
              <a:t>Escaleras</a:t>
            </a:r>
            <a:endParaRPr/>
          </a:p>
          <a:p>
            <a:pPr indent="-317500" lvl="0" marL="457200" rtl="0" algn="l">
              <a:spcBef>
                <a:spcPts val="0"/>
              </a:spcBef>
              <a:spcAft>
                <a:spcPts val="0"/>
              </a:spcAft>
              <a:buSzPts val="1400"/>
              <a:buChar char="-"/>
            </a:pPr>
            <a:r>
              <a:rPr lang="es"/>
              <a:t>Ascensor</a:t>
            </a:r>
            <a:endParaRPr/>
          </a:p>
          <a:p>
            <a:pPr indent="-317500" lvl="0" marL="457200" rtl="0" algn="l">
              <a:spcBef>
                <a:spcPts val="0"/>
              </a:spcBef>
              <a:spcAft>
                <a:spcPts val="0"/>
              </a:spcAft>
              <a:buSzPts val="1400"/>
              <a:buChar char="-"/>
            </a:pPr>
            <a:r>
              <a:rPr lang="es"/>
              <a:t>Marcos</a:t>
            </a:r>
            <a:endParaRPr/>
          </a:p>
          <a:p>
            <a:pPr indent="-317500" lvl="0" marL="457200" rtl="0" algn="l">
              <a:spcBef>
                <a:spcPts val="0"/>
              </a:spcBef>
              <a:spcAft>
                <a:spcPts val="0"/>
              </a:spcAft>
              <a:buSzPts val="1400"/>
              <a:buChar char="-"/>
            </a:pPr>
            <a:r>
              <a:rPr lang="es"/>
              <a:t>Sangre</a:t>
            </a:r>
            <a:endParaRPr/>
          </a:p>
          <a:p>
            <a:pPr indent="-317500" lvl="0" marL="457200" rtl="0" algn="l">
              <a:spcBef>
                <a:spcPts val="0"/>
              </a:spcBef>
              <a:spcAft>
                <a:spcPts val="0"/>
              </a:spcAft>
              <a:buSzPts val="1400"/>
              <a:buChar char="-"/>
            </a:pPr>
            <a:r>
              <a:rPr lang="es"/>
              <a:t>Personajes (Humanos)</a:t>
            </a:r>
            <a:endParaRPr/>
          </a:p>
          <a:p>
            <a:pPr indent="-317500" lvl="0" marL="457200" rtl="0" algn="l">
              <a:spcBef>
                <a:spcPts val="0"/>
              </a:spcBef>
              <a:spcAft>
                <a:spcPts val="0"/>
              </a:spcAft>
              <a:buSzPts val="1400"/>
              <a:buChar char="-"/>
            </a:pPr>
            <a:r>
              <a:rPr lang="es"/>
              <a:t>Criaturas</a:t>
            </a:r>
            <a:endParaRPr/>
          </a:p>
          <a:p>
            <a:pPr indent="-317500" lvl="0" marL="457200" rtl="0" algn="l">
              <a:spcBef>
                <a:spcPts val="0"/>
              </a:spcBef>
              <a:spcAft>
                <a:spcPts val="0"/>
              </a:spcAft>
              <a:buSzPts val="1400"/>
              <a:buChar char="-"/>
            </a:pPr>
            <a:r>
              <a:rPr lang="es"/>
              <a:t>Ventana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Modelos </a:t>
            </a:r>
            <a:endParaRPr/>
          </a:p>
        </p:txBody>
      </p:sp>
      <p:pic>
        <p:nvPicPr>
          <p:cNvPr id="218" name="Google Shape;218;p29"/>
          <p:cNvPicPr preferRelativeResize="0"/>
          <p:nvPr/>
        </p:nvPicPr>
        <p:blipFill>
          <a:blip r:embed="rId3">
            <a:alphaModFix/>
          </a:blip>
          <a:stretch>
            <a:fillRect/>
          </a:stretch>
        </p:blipFill>
        <p:spPr>
          <a:xfrm>
            <a:off x="4274350" y="313450"/>
            <a:ext cx="2834225" cy="4516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0"/>
          <p:cNvPicPr preferRelativeResize="0"/>
          <p:nvPr/>
        </p:nvPicPr>
        <p:blipFill>
          <a:blip r:embed="rId3">
            <a:alphaModFix/>
          </a:blip>
          <a:stretch>
            <a:fillRect/>
          </a:stretch>
        </p:blipFill>
        <p:spPr>
          <a:xfrm>
            <a:off x="661475" y="592286"/>
            <a:ext cx="3910525" cy="3958924"/>
          </a:xfrm>
          <a:prstGeom prst="rect">
            <a:avLst/>
          </a:prstGeom>
          <a:noFill/>
          <a:ln>
            <a:noFill/>
          </a:ln>
        </p:spPr>
      </p:pic>
      <p:pic>
        <p:nvPicPr>
          <p:cNvPr id="224" name="Google Shape;224;p30"/>
          <p:cNvPicPr preferRelativeResize="0"/>
          <p:nvPr/>
        </p:nvPicPr>
        <p:blipFill>
          <a:blip r:embed="rId4">
            <a:alphaModFix/>
          </a:blip>
          <a:stretch>
            <a:fillRect/>
          </a:stretch>
        </p:blipFill>
        <p:spPr>
          <a:xfrm>
            <a:off x="4826700" y="592275"/>
            <a:ext cx="3652475" cy="4066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1"/>
          <p:cNvPicPr preferRelativeResize="0"/>
          <p:nvPr/>
        </p:nvPicPr>
        <p:blipFill>
          <a:blip r:embed="rId3">
            <a:alphaModFix/>
          </a:blip>
          <a:stretch>
            <a:fillRect/>
          </a:stretch>
        </p:blipFill>
        <p:spPr>
          <a:xfrm>
            <a:off x="643350" y="562575"/>
            <a:ext cx="3560426" cy="4101250"/>
          </a:xfrm>
          <a:prstGeom prst="rect">
            <a:avLst/>
          </a:prstGeom>
          <a:noFill/>
          <a:ln>
            <a:noFill/>
          </a:ln>
        </p:spPr>
      </p:pic>
      <p:pic>
        <p:nvPicPr>
          <p:cNvPr id="230" name="Google Shape;230;p31"/>
          <p:cNvPicPr preferRelativeResize="0"/>
          <p:nvPr/>
        </p:nvPicPr>
        <p:blipFill>
          <a:blip r:embed="rId4">
            <a:alphaModFix/>
          </a:blip>
          <a:stretch>
            <a:fillRect/>
          </a:stretch>
        </p:blipFill>
        <p:spPr>
          <a:xfrm>
            <a:off x="4346975" y="562575"/>
            <a:ext cx="3774200" cy="3986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Experiencia</a:t>
            </a:r>
            <a:endParaRPr/>
          </a:p>
        </p:txBody>
      </p:sp>
      <p:sp>
        <p:nvSpPr>
          <p:cNvPr id="136" name="Google Shape;136;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realizará una experiencia de horror que tendrá lugar en un edificio siniestro llamado Dannazione donde ocurren hechos paranormales.</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2"/>
          <p:cNvPicPr preferRelativeResize="0"/>
          <p:nvPr/>
        </p:nvPicPr>
        <p:blipFill>
          <a:blip r:embed="rId3">
            <a:alphaModFix/>
          </a:blip>
          <a:stretch>
            <a:fillRect/>
          </a:stretch>
        </p:blipFill>
        <p:spPr>
          <a:xfrm>
            <a:off x="1420700" y="384975"/>
            <a:ext cx="6035649" cy="4272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3"/>
          <p:cNvPicPr preferRelativeResize="0"/>
          <p:nvPr/>
        </p:nvPicPr>
        <p:blipFill>
          <a:blip r:embed="rId3">
            <a:alphaModFix/>
          </a:blip>
          <a:stretch>
            <a:fillRect/>
          </a:stretch>
        </p:blipFill>
        <p:spPr>
          <a:xfrm>
            <a:off x="781950" y="463150"/>
            <a:ext cx="7580101" cy="4323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4"/>
          <p:cNvPicPr preferRelativeResize="0"/>
          <p:nvPr/>
        </p:nvPicPr>
        <p:blipFill>
          <a:blip r:embed="rId3">
            <a:alphaModFix/>
          </a:blip>
          <a:stretch>
            <a:fillRect/>
          </a:stretch>
        </p:blipFill>
        <p:spPr>
          <a:xfrm>
            <a:off x="1216150" y="726525"/>
            <a:ext cx="6618651" cy="3906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5"/>
          <p:cNvPicPr preferRelativeResize="0"/>
          <p:nvPr/>
        </p:nvPicPr>
        <p:blipFill>
          <a:blip r:embed="rId3">
            <a:alphaModFix/>
          </a:blip>
          <a:stretch>
            <a:fillRect/>
          </a:stretch>
        </p:blipFill>
        <p:spPr>
          <a:xfrm>
            <a:off x="725200" y="1000125"/>
            <a:ext cx="3305175" cy="3143250"/>
          </a:xfrm>
          <a:prstGeom prst="rect">
            <a:avLst/>
          </a:prstGeom>
          <a:noFill/>
          <a:ln>
            <a:noFill/>
          </a:ln>
        </p:spPr>
      </p:pic>
      <p:pic>
        <p:nvPicPr>
          <p:cNvPr id="251" name="Google Shape;251;p35"/>
          <p:cNvPicPr preferRelativeResize="0"/>
          <p:nvPr/>
        </p:nvPicPr>
        <p:blipFill>
          <a:blip r:embed="rId4">
            <a:alphaModFix/>
          </a:blip>
          <a:stretch>
            <a:fillRect/>
          </a:stretch>
        </p:blipFill>
        <p:spPr>
          <a:xfrm>
            <a:off x="5226075" y="775713"/>
            <a:ext cx="3053806" cy="3592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6"/>
          <p:cNvPicPr preferRelativeResize="0"/>
          <p:nvPr/>
        </p:nvPicPr>
        <p:blipFill>
          <a:blip r:embed="rId3">
            <a:alphaModFix/>
          </a:blip>
          <a:stretch>
            <a:fillRect/>
          </a:stretch>
        </p:blipFill>
        <p:spPr>
          <a:xfrm>
            <a:off x="3053050" y="398975"/>
            <a:ext cx="2481800" cy="4484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3">
            <a:alphaModFix/>
          </a:blip>
          <a:stretch>
            <a:fillRect/>
          </a:stretch>
        </p:blipFill>
        <p:spPr>
          <a:xfrm>
            <a:off x="1963950" y="674662"/>
            <a:ext cx="3380026" cy="3794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8"/>
          <p:cNvPicPr preferRelativeResize="0"/>
          <p:nvPr/>
        </p:nvPicPr>
        <p:blipFill>
          <a:blip r:embed="rId3">
            <a:alphaModFix/>
          </a:blip>
          <a:stretch>
            <a:fillRect/>
          </a:stretch>
        </p:blipFill>
        <p:spPr>
          <a:xfrm>
            <a:off x="454325" y="534475"/>
            <a:ext cx="4117675" cy="4074550"/>
          </a:xfrm>
          <a:prstGeom prst="rect">
            <a:avLst/>
          </a:prstGeom>
          <a:noFill/>
          <a:ln>
            <a:noFill/>
          </a:ln>
        </p:spPr>
      </p:pic>
      <p:pic>
        <p:nvPicPr>
          <p:cNvPr id="267" name="Google Shape;267;p38"/>
          <p:cNvPicPr preferRelativeResize="0"/>
          <p:nvPr/>
        </p:nvPicPr>
        <p:blipFill>
          <a:blip r:embed="rId4">
            <a:alphaModFix/>
          </a:blip>
          <a:stretch>
            <a:fillRect/>
          </a:stretch>
        </p:blipFill>
        <p:spPr>
          <a:xfrm>
            <a:off x="5155700" y="278400"/>
            <a:ext cx="2909975" cy="4586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a:blip r:embed="rId3">
            <a:alphaModFix/>
          </a:blip>
          <a:stretch>
            <a:fillRect/>
          </a:stretch>
        </p:blipFill>
        <p:spPr>
          <a:xfrm>
            <a:off x="960400" y="462012"/>
            <a:ext cx="7528975" cy="4219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77670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Guión</a:t>
            </a:r>
            <a:endParaRPr/>
          </a:p>
        </p:txBody>
      </p:sp>
      <p:sp>
        <p:nvSpPr>
          <p:cNvPr id="142" name="Google Shape;142;p15"/>
          <p:cNvSpPr txBox="1"/>
          <p:nvPr>
            <p:ph idx="1" type="body"/>
          </p:nvPr>
        </p:nvSpPr>
        <p:spPr>
          <a:xfrm>
            <a:off x="776700" y="1863375"/>
            <a:ext cx="7505700" cy="26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una fría noche de Octubre de 2019, tres jóvenes deciden visitar el lúgubre edificio Dannazione, conocido por ser uno de los lugares con mayor actividad paranormal registrada en los últimos años, según los lugareños e inquilinos. Estos jóvenes eran Jake, un chico rebelde que gusta de vestir chaquetas, el cabello largo y estar en su celular; Scott, un joven comedido, de pocas palabras, siempre lleva puesto su gorro, y Tyler, aquel que les está narrando esta historia. La razón de nuestra visita era un encargo de una tía de Jake que vivía en el 4to piso del edificio, por lo que utilizamos el ascensor para subir.</a:t>
            </a:r>
            <a:endParaRPr/>
          </a:p>
          <a:p>
            <a:pPr indent="0" lvl="0" marL="0" rtl="0" algn="l">
              <a:spcBef>
                <a:spcPts val="1600"/>
              </a:spcBef>
              <a:spcAft>
                <a:spcPts val="0"/>
              </a:spcAft>
              <a:buNone/>
            </a:pPr>
            <a:r>
              <a:rPr lang="es"/>
              <a:t>El ascensor parecía un poco viejo, pero funcionaba bien, de igual manera no había forma de alarmarse, viendo la serenidad de Scott y escuchando la música que Jake tenía en su celular.</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idx="1" type="body"/>
          </p:nvPr>
        </p:nvSpPr>
        <p:spPr>
          <a:xfrm>
            <a:off x="819150" y="1244150"/>
            <a:ext cx="7505700" cy="3038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Llegamos al 4to piso y salimos del ascensor. La decoración del pasillo era peculiarmente sobria, la iluminación no era muy buena y habían unos marcos de pinturas que llamaban bastante la atención; no eran pinturas modernas, más bien muy antiguas, y daban la impresión de que te estaban observando. Estuve un momento observando una en específico hasta que Jake me llamó.</a:t>
            </a:r>
            <a:endParaRPr>
              <a:solidFill>
                <a:srgbClr val="000000"/>
              </a:solidFill>
            </a:endParaRPr>
          </a:p>
          <a:p>
            <a:pPr indent="0" lvl="0" marL="0" rtl="0" algn="just">
              <a:spcBef>
                <a:spcPts val="0"/>
              </a:spcBef>
              <a:spcAft>
                <a:spcPts val="0"/>
              </a:spcAft>
              <a:buNone/>
            </a:pPr>
            <a:r>
              <a:t/>
            </a:r>
            <a:endParaRPr b="1">
              <a:solidFill>
                <a:srgbClr val="000000"/>
              </a:solidFill>
            </a:endParaRPr>
          </a:p>
          <a:p>
            <a:pPr indent="-311150" lvl="0" marL="457200" rtl="0" algn="just">
              <a:spcBef>
                <a:spcPts val="0"/>
              </a:spcBef>
              <a:spcAft>
                <a:spcPts val="0"/>
              </a:spcAft>
              <a:buClr>
                <a:srgbClr val="000000"/>
              </a:buClr>
              <a:buSzPts val="1300"/>
              <a:buFont typeface="Arial"/>
              <a:buChar char="-"/>
            </a:pPr>
            <a:r>
              <a:rPr b="1" lang="es">
                <a:solidFill>
                  <a:srgbClr val="000000"/>
                </a:solidFill>
              </a:rPr>
              <a:t>Jake:</a:t>
            </a:r>
            <a:r>
              <a:rPr lang="es">
                <a:solidFill>
                  <a:srgbClr val="000000"/>
                </a:solidFill>
              </a:rPr>
              <a:t> Si tanto te gusta te puedo tomar una foto con ella.</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es">
                <a:solidFill>
                  <a:srgbClr val="000000"/>
                </a:solidFill>
              </a:rPr>
              <a:t>Nos acercabamos al apartamento de la tía de Jake hasta que algo llamó nuestra atención de inmediato. Una de las puertas del pasillo empezó a ser golpeada fuertemente de adentro hacia afuera, como si algo o alguien intentara salir desesperadamente.</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idx="1" type="body"/>
          </p:nvPr>
        </p:nvSpPr>
        <p:spPr>
          <a:xfrm>
            <a:off x="819150" y="940700"/>
            <a:ext cx="7505700" cy="34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Nos acercabamos al apartamento de la tía de Jake hasta que algo llamó nuestra atención de inmediato. Una de las puertas del pasillo empezó a ser golpeada fuertemente de adentro hacia afuera, como si algo o alguien intentara salir desesperadamente.</a:t>
            </a:r>
            <a:endParaRPr/>
          </a:p>
          <a:p>
            <a:pPr indent="0" lvl="0" marL="0" rtl="0" algn="l">
              <a:spcBef>
                <a:spcPts val="1600"/>
              </a:spcBef>
              <a:spcAft>
                <a:spcPts val="0"/>
              </a:spcAft>
              <a:buNone/>
            </a:pPr>
            <a:r>
              <a:rPr lang="es"/>
              <a:t>Los nervios se apoderaron de nosotros al escuchar que no sólo esa puerta, sino que todas empezaron a ser golpeadas bruscamente y unos sonidos extraños se escuchaban del otro lado de ellas.</a:t>
            </a:r>
            <a:endParaRPr/>
          </a:p>
          <a:p>
            <a:pPr indent="0" lvl="0" marL="0" rtl="0" algn="just">
              <a:spcBef>
                <a:spcPts val="1600"/>
              </a:spcBef>
              <a:spcAft>
                <a:spcPts val="0"/>
              </a:spcAft>
              <a:buNone/>
            </a:pPr>
            <a:r>
              <a:rPr b="1" lang="es" sz="1100">
                <a:solidFill>
                  <a:srgbClr val="000000"/>
                </a:solidFill>
                <a:latin typeface="Arial"/>
                <a:ea typeface="Arial"/>
                <a:cs typeface="Arial"/>
                <a:sym typeface="Arial"/>
              </a:rPr>
              <a:t> </a:t>
            </a:r>
            <a:r>
              <a:rPr b="1" lang="es">
                <a:solidFill>
                  <a:srgbClr val="000000"/>
                </a:solidFill>
              </a:rPr>
              <a:t>-  </a:t>
            </a:r>
            <a:r>
              <a:rPr b="1" lang="es">
                <a:solidFill>
                  <a:srgbClr val="000000"/>
                </a:solidFill>
              </a:rPr>
              <a:t>Jake:</a:t>
            </a:r>
            <a:r>
              <a:rPr lang="es">
                <a:solidFill>
                  <a:srgbClr val="000000"/>
                </a:solidFill>
              </a:rPr>
              <a:t> ¡¿Están escuchando eso?!</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es">
                <a:solidFill>
                  <a:srgbClr val="000000"/>
                </a:solidFill>
              </a:rPr>
              <a:t>Mientras las puertas eran empujadas, empezó a deslizarse sangre por debajo de ellas, inundando todo el pasillo, mientras las luces se empezaban a apagar una por una dejando el lugar más oscuro de lo que ya era, pero lo peor sucedió cuando una especie de brazo desfigurado y con garras empezó a emerger de la sangre que estaba regada en el suelo. Todos quedamos aterrorizados y salimos corriendo.</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idx="1" type="body"/>
          </p:nvPr>
        </p:nvSpPr>
        <p:spPr>
          <a:xfrm>
            <a:off x="819150" y="1127025"/>
            <a:ext cx="7505700" cy="3311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rgbClr val="000000"/>
              </a:solidFill>
            </a:endParaRPr>
          </a:p>
          <a:p>
            <a:pPr indent="0" lvl="0" marL="0" rtl="0" algn="l">
              <a:spcBef>
                <a:spcPts val="0"/>
              </a:spcBef>
              <a:spcAft>
                <a:spcPts val="0"/>
              </a:spcAft>
              <a:buNone/>
            </a:pPr>
            <a:r>
              <a:rPr lang="es"/>
              <a:t>Yo no tenía la más mínima idea de lo que sucedía, todos salimos despavoridos hacia el ascensor, estábamos anonadados, tanto así, que inmediatamente notamos que el ascensor llegó, Scott entró sin pensarlo, pero la realidad era que no había llegado ningún ascensor, y Scott cayó al vacío.</a:t>
            </a:r>
            <a:endParaRPr/>
          </a:p>
          <a:p>
            <a:pPr indent="-311150" lvl="0" marL="457200" rtl="0" algn="just">
              <a:spcBef>
                <a:spcPts val="1600"/>
              </a:spcBef>
              <a:spcAft>
                <a:spcPts val="0"/>
              </a:spcAft>
              <a:buClr>
                <a:srgbClr val="000000"/>
              </a:buClr>
              <a:buSzPts val="1300"/>
              <a:buFont typeface="Arial"/>
              <a:buChar char="-"/>
            </a:pPr>
            <a:r>
              <a:rPr b="1" lang="es">
                <a:solidFill>
                  <a:srgbClr val="000000"/>
                </a:solidFill>
              </a:rPr>
              <a:t>Scott: </a:t>
            </a:r>
            <a:r>
              <a:rPr lang="es">
                <a:solidFill>
                  <a:srgbClr val="000000"/>
                </a:solidFill>
              </a:rPr>
              <a:t>¡AHHHHHHHHHHHHHH…!</a:t>
            </a:r>
            <a:endParaRPr>
              <a:solidFill>
                <a:srgbClr val="000000"/>
              </a:solidFill>
            </a:endParaRPr>
          </a:p>
          <a:p>
            <a:pPr indent="-311150" lvl="0" marL="457200" rtl="0" algn="just">
              <a:spcBef>
                <a:spcPts val="0"/>
              </a:spcBef>
              <a:spcAft>
                <a:spcPts val="0"/>
              </a:spcAft>
              <a:buClr>
                <a:srgbClr val="000000"/>
              </a:buClr>
              <a:buSzPts val="1300"/>
              <a:buFont typeface="Arial"/>
              <a:buChar char="-"/>
            </a:pPr>
            <a:r>
              <a:rPr b="1" lang="es">
                <a:solidFill>
                  <a:srgbClr val="000000"/>
                </a:solidFill>
              </a:rPr>
              <a:t>Jake: </a:t>
            </a:r>
            <a:r>
              <a:rPr lang="es">
                <a:solidFill>
                  <a:srgbClr val="000000"/>
                </a:solidFill>
              </a:rPr>
              <a:t>¡SCOOOOOTTTTT!</a:t>
            </a:r>
            <a:endParaRPr>
              <a:solidFill>
                <a:srgbClr val="000000"/>
              </a:solidFill>
            </a:endParaRPr>
          </a:p>
          <a:p>
            <a:pPr indent="-311150" lvl="0" marL="457200" rtl="0" algn="just">
              <a:spcBef>
                <a:spcPts val="0"/>
              </a:spcBef>
              <a:spcAft>
                <a:spcPts val="0"/>
              </a:spcAft>
              <a:buClr>
                <a:srgbClr val="000000"/>
              </a:buClr>
              <a:buSzPts val="1300"/>
              <a:buFont typeface="Arial"/>
              <a:buChar char="-"/>
            </a:pPr>
            <a:r>
              <a:rPr b="1" lang="es">
                <a:solidFill>
                  <a:srgbClr val="000000"/>
                </a:solidFill>
              </a:rPr>
              <a:t>Tyler:</a:t>
            </a:r>
            <a:r>
              <a:rPr lang="es">
                <a:solidFill>
                  <a:srgbClr val="000000"/>
                </a:solidFill>
              </a:rPr>
              <a:t> MALDITA SEA, ¿QUÉ HACEMOS?</a:t>
            </a:r>
            <a:endParaRPr>
              <a:solidFill>
                <a:srgbClr val="000000"/>
              </a:solidFill>
            </a:endParaRPr>
          </a:p>
          <a:p>
            <a:pPr indent="-311150" lvl="0" marL="457200" rtl="0" algn="just">
              <a:spcBef>
                <a:spcPts val="0"/>
              </a:spcBef>
              <a:spcAft>
                <a:spcPts val="0"/>
              </a:spcAft>
              <a:buClr>
                <a:srgbClr val="000000"/>
              </a:buClr>
              <a:buSzPts val="1300"/>
              <a:buFont typeface="Arial"/>
              <a:buChar char="-"/>
            </a:pPr>
            <a:r>
              <a:rPr b="1" lang="es">
                <a:solidFill>
                  <a:srgbClr val="000000"/>
                </a:solidFill>
              </a:rPr>
              <a:t>Jake:</a:t>
            </a:r>
            <a:r>
              <a:rPr lang="es">
                <a:solidFill>
                  <a:srgbClr val="000000"/>
                </a:solidFill>
              </a:rPr>
              <a:t> ¡AHÍ, UNAS ESCALERAS!, ¡VAMOS!</a:t>
            </a:r>
            <a:endParaRPr>
              <a:solidFill>
                <a:srgbClr val="000000"/>
              </a:solidFill>
            </a:endParaRPr>
          </a:p>
          <a:p>
            <a:pPr indent="0" lvl="0" marL="45720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es">
                <a:solidFill>
                  <a:srgbClr val="000000"/>
                </a:solidFill>
              </a:rPr>
              <a:t>Vimos una puerta que decía “Salida de emergencia” y supimos que eran unas escaleras, así que corrimos hacia ellas. Empezamos a bajar lo más rápido que pudimos, Jake en frente de mí, pero se resbaló en un escalón que tenía regado sangre, y una vez cae, se escuchan gemidos de una criatura salvaje, golpes fuertes contra el suelo, la carne desgarrándose y los gritos de Jake.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idx="1" type="body"/>
          </p:nvPr>
        </p:nvSpPr>
        <p:spPr>
          <a:xfrm>
            <a:off x="819150" y="838750"/>
            <a:ext cx="7505700" cy="35997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000000"/>
              </a:buClr>
              <a:buSzPts val="1300"/>
              <a:buFont typeface="Arial"/>
              <a:buChar char="-"/>
            </a:pPr>
            <a:r>
              <a:rPr b="1" lang="es">
                <a:solidFill>
                  <a:srgbClr val="000000"/>
                </a:solidFill>
              </a:rPr>
              <a:t>Jake:</a:t>
            </a:r>
            <a:r>
              <a:rPr lang="es">
                <a:solidFill>
                  <a:srgbClr val="000000"/>
                </a:solidFill>
              </a:rPr>
              <a:t> ¡AAAAAAAAAAAAAAAAAHHHH…!</a:t>
            </a:r>
            <a:endParaRPr>
              <a:solidFill>
                <a:srgbClr val="000000"/>
              </a:solidFill>
            </a:endParaRPr>
          </a:p>
          <a:p>
            <a:pPr indent="-311150" lvl="0" marL="457200" rtl="0" algn="just">
              <a:spcBef>
                <a:spcPts val="0"/>
              </a:spcBef>
              <a:spcAft>
                <a:spcPts val="0"/>
              </a:spcAft>
              <a:buClr>
                <a:srgbClr val="000000"/>
              </a:buClr>
              <a:buSzPts val="1300"/>
              <a:buFont typeface="Arial"/>
              <a:buChar char="-"/>
            </a:pPr>
            <a:r>
              <a:rPr b="1" lang="es">
                <a:solidFill>
                  <a:srgbClr val="000000"/>
                </a:solidFill>
              </a:rPr>
              <a:t>Tyler:</a:t>
            </a:r>
            <a:r>
              <a:rPr lang="es">
                <a:solidFill>
                  <a:srgbClr val="000000"/>
                </a:solidFill>
              </a:rPr>
              <a:t> ¡NO… NOOOOOO!</a:t>
            </a:r>
            <a:endParaRPr>
              <a:solidFill>
                <a:srgbClr val="000000"/>
              </a:solidFill>
            </a:endParaRPr>
          </a:p>
          <a:p>
            <a:pPr indent="-311150" lvl="0" marL="457200" rtl="0" algn="just">
              <a:spcBef>
                <a:spcPts val="0"/>
              </a:spcBef>
              <a:spcAft>
                <a:spcPts val="0"/>
              </a:spcAft>
              <a:buClr>
                <a:srgbClr val="000000"/>
              </a:buClr>
              <a:buSzPts val="1300"/>
              <a:buChar char="-"/>
            </a:pPr>
            <a:r>
              <a:t/>
            </a:r>
            <a:endParaRPr>
              <a:solidFill>
                <a:srgbClr val="000000"/>
              </a:solidFill>
            </a:endParaRPr>
          </a:p>
          <a:p>
            <a:pPr indent="0" lvl="0" marL="0" rtl="0" algn="just">
              <a:spcBef>
                <a:spcPts val="0"/>
              </a:spcBef>
              <a:spcAft>
                <a:spcPts val="0"/>
              </a:spcAft>
              <a:buNone/>
            </a:pPr>
            <a:r>
              <a:rPr lang="es">
                <a:solidFill>
                  <a:srgbClr val="000000"/>
                </a:solidFill>
              </a:rPr>
              <a:t>No sabía que hacer, el miedo se había apoderado de mí, corrí nuevamente hacia arriba, no pensaba en nada más que en salir de ahí. El 4to piso de donde veníamos, estaba completamente oscuro e inundado de sangre, igual que el 5to, así que subí hasta el 6to piso y cerré la puerta. Mientras respiraba de una manera impresionantemente rápido por lo aterrado que estaba, noté que ese pasillo era exactamente igual al que habíamos estado antes, incluso las mismas pinturas, pero éstas tenían algo diferente, las pinturas eran una versión aterradora y horripilante, llenas de sangre y con rasguños. Fui retrocediendo lentamente mientras veía la pintura.</a:t>
            </a:r>
            <a:endParaRPr>
              <a:solidFill>
                <a:srgbClr val="000000"/>
              </a:solidFill>
            </a:endParaRPr>
          </a:p>
          <a:p>
            <a:pPr indent="0" lvl="0" marL="0" rtl="0" algn="l">
              <a:spcBef>
                <a:spcPts val="0"/>
              </a:spcBef>
              <a:spcAft>
                <a:spcPts val="0"/>
              </a:spcAft>
              <a:buNone/>
            </a:pPr>
            <a:r>
              <a:t/>
            </a:r>
            <a:endParaRPr b="1"/>
          </a:p>
          <a:p>
            <a:pPr indent="-311150" lvl="0" marL="457200" rtl="0" algn="l">
              <a:spcBef>
                <a:spcPts val="1600"/>
              </a:spcBef>
              <a:spcAft>
                <a:spcPts val="0"/>
              </a:spcAft>
              <a:buSzPts val="1300"/>
              <a:buChar char="-"/>
            </a:pPr>
            <a:r>
              <a:rPr b="1" lang="es"/>
              <a:t>Tyler</a:t>
            </a:r>
            <a:r>
              <a:rPr lang="es"/>
              <a:t>: ¿Qué está pasando? ¡¿Qué es este lugar?!</a:t>
            </a:r>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idx="1" type="body"/>
          </p:nvPr>
        </p:nvSpPr>
        <p:spPr>
          <a:xfrm>
            <a:off x="819150" y="1069675"/>
            <a:ext cx="7505700" cy="33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 inmediato se escucharon gritos por todo el pasillo, y al fondo vi una criatura aterradora que no puedo ni siquiera describir, lo único que pude hacer fue salir corriendo hacia una ventana, mientras todas las puertas eran golpeadas, el pasillo se llenaba de sangre y sentía que me perseguían.</a:t>
            </a:r>
            <a:endParaRPr/>
          </a:p>
          <a:p>
            <a:pPr indent="-311150" lvl="0" marL="457200" rtl="0" algn="l">
              <a:spcBef>
                <a:spcPts val="1600"/>
              </a:spcBef>
              <a:spcAft>
                <a:spcPts val="0"/>
              </a:spcAft>
              <a:buSzPts val="1300"/>
              <a:buChar char="-"/>
            </a:pPr>
            <a:r>
              <a:rPr b="1" lang="es"/>
              <a:t>Tyler</a:t>
            </a:r>
            <a:r>
              <a:rPr lang="es"/>
              <a:t>: ¡Tengo que salir de aquí como sea!… ¡TENGO QUE SALIR DE AQUÍ!</a:t>
            </a:r>
            <a:endParaRPr/>
          </a:p>
          <a:p>
            <a:pPr indent="0" lvl="0" marL="0" rtl="0" algn="l">
              <a:spcBef>
                <a:spcPts val="1600"/>
              </a:spcBef>
              <a:spcAft>
                <a:spcPts val="1600"/>
              </a:spcAft>
              <a:buNone/>
            </a:pPr>
            <a:r>
              <a:rPr lang="es"/>
              <a:t>Salté por la ventana, 5 piso de altura, aterricé sobre el pasto, de espaldas… el golpe fue tan fuerte que no podía moverme, sólo podía ver el edificio maldito que había matado a mis 2 amigos y que ahora iba a matarme a mí…</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type="title"/>
          </p:nvPr>
        </p:nvSpPr>
        <p:spPr>
          <a:xfrm>
            <a:off x="743275" y="534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Storyboard</a:t>
            </a:r>
            <a:endParaRPr/>
          </a:p>
        </p:txBody>
      </p:sp>
      <p:pic>
        <p:nvPicPr>
          <p:cNvPr id="173" name="Google Shape;173;p21"/>
          <p:cNvPicPr preferRelativeResize="0"/>
          <p:nvPr/>
        </p:nvPicPr>
        <p:blipFill>
          <a:blip r:embed="rId3">
            <a:alphaModFix/>
          </a:blip>
          <a:stretch>
            <a:fillRect/>
          </a:stretch>
        </p:blipFill>
        <p:spPr>
          <a:xfrm>
            <a:off x="3142524" y="316475"/>
            <a:ext cx="5625101" cy="4510547"/>
          </a:xfrm>
          <a:prstGeom prst="rect">
            <a:avLst/>
          </a:prstGeom>
          <a:noFill/>
          <a:ln>
            <a:noFill/>
          </a:ln>
        </p:spPr>
      </p:pic>
      <p:pic>
        <p:nvPicPr>
          <p:cNvPr id="174" name="Google Shape;174;p21"/>
          <p:cNvPicPr preferRelativeResize="0"/>
          <p:nvPr/>
        </p:nvPicPr>
        <p:blipFill rotWithShape="1">
          <a:blip r:embed="rId4">
            <a:alphaModFix/>
          </a:blip>
          <a:srcRect b="14712" l="5640" r="3533" t="15953"/>
          <a:stretch/>
        </p:blipFill>
        <p:spPr>
          <a:xfrm>
            <a:off x="6956650" y="2935900"/>
            <a:ext cx="1092400" cy="1585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